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12192000"/>
  <p:notesSz cx="7010400" cy="9296400"/>
  <p:embeddedFontLst>
    <p:embeddedFont>
      <p:font typeface="Arial Narrow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8" roundtripDataSignature="AMtx7mjSz5YEmJ4zJOL9cb0coMKkQJ1L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ArialNarrow-bold.fntdata"/><Relationship Id="rId14" Type="http://schemas.openxmlformats.org/officeDocument/2006/relationships/font" Target="fonts/ArialNarrow-regular.fntdata"/><Relationship Id="rId17" Type="http://schemas.openxmlformats.org/officeDocument/2006/relationships/font" Target="fonts/ArialNarrow-boldItalic.fntdata"/><Relationship Id="rId16" Type="http://schemas.openxmlformats.org/officeDocument/2006/relationships/font" Target="fonts/ArialNarrow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717550" y="1162050"/>
            <a:ext cx="5575300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p1:notes"/>
          <p:cNvSpPr/>
          <p:nvPr>
            <p:ph idx="2" type="sldImg"/>
          </p:nvPr>
        </p:nvSpPr>
        <p:spPr>
          <a:xfrm>
            <a:off x="717550" y="1162050"/>
            <a:ext cx="5575300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717550" y="1162050"/>
            <a:ext cx="5575300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95c63e52c_2_14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795c63e52c_2_14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795c63e52c_2_14:notes"/>
          <p:cNvSpPr txBox="1"/>
          <p:nvPr>
            <p:ph idx="12" type="sldNum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795c63e52c_2_24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795c63e52c_2_24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3795c63e52c_2_24:notes"/>
          <p:cNvSpPr txBox="1"/>
          <p:nvPr>
            <p:ph idx="12" type="sldNum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/>
          <p:nvPr>
            <p:ph idx="2" type="sldImg"/>
          </p:nvPr>
        </p:nvSpPr>
        <p:spPr>
          <a:xfrm>
            <a:off x="717550" y="1162050"/>
            <a:ext cx="5575300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6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" name="Google Shape;108;p6:notes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/>
          <p:nvPr>
            <p:ph idx="2" type="sldImg"/>
          </p:nvPr>
        </p:nvSpPr>
        <p:spPr>
          <a:xfrm>
            <a:off x="717550" y="1162050"/>
            <a:ext cx="5575300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7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p7:notes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952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31" name="Google Shape;131;p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/>
          <p:nvPr>
            <p:ph idx="2" type="sldImg"/>
          </p:nvPr>
        </p:nvSpPr>
        <p:spPr>
          <a:xfrm>
            <a:off x="717550" y="1162050"/>
            <a:ext cx="5575300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9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9:notes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1"/>
          <p:cNvSpPr txBox="1"/>
          <p:nvPr>
            <p:ph type="ctrTitle"/>
          </p:nvPr>
        </p:nvSpPr>
        <p:spPr>
          <a:xfrm>
            <a:off x="3625644" y="1864241"/>
            <a:ext cx="7086600" cy="257123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rial Narrow"/>
              <a:buNone/>
              <a:defRPr b="1" i="0" sz="5500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" type="subTitle"/>
          </p:nvPr>
        </p:nvSpPr>
        <p:spPr>
          <a:xfrm>
            <a:off x="3625644" y="4761909"/>
            <a:ext cx="7086600" cy="7000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800"/>
              <a:buNone/>
              <a:defRPr b="1" i="0" sz="38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7" name="Google Shape;1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9582" y="2387334"/>
            <a:ext cx="2013129" cy="18645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" type="body"/>
          </p:nvPr>
        </p:nvSpPr>
        <p:spPr>
          <a:xfrm>
            <a:off x="594285" y="1825625"/>
            <a:ext cx="542551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200"/>
              <a:buChar char="•"/>
              <a:defRPr sz="2200"/>
            </a:lvl1pPr>
            <a:lvl2pPr indent="-355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2" type="body"/>
          </p:nvPr>
        </p:nvSpPr>
        <p:spPr>
          <a:xfrm>
            <a:off x="6172199" y="1825625"/>
            <a:ext cx="5452991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200"/>
              <a:buChar char="•"/>
              <a:defRPr sz="2200"/>
            </a:lvl1pPr>
            <a:lvl2pPr indent="-355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53" name="Google Shape;5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976638" y="5748050"/>
            <a:ext cx="830940" cy="757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ost Introduction">
  <p:cSld name="Host Introduc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21"/>
          <p:cNvSpPr txBox="1"/>
          <p:nvPr>
            <p:ph type="title"/>
          </p:nvPr>
        </p:nvSpPr>
        <p:spPr>
          <a:xfrm>
            <a:off x="594285" y="3122999"/>
            <a:ext cx="4721942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ial Narrow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1"/>
          <p:cNvSpPr txBox="1"/>
          <p:nvPr/>
        </p:nvSpPr>
        <p:spPr>
          <a:xfrm>
            <a:off x="545691" y="4977581"/>
            <a:ext cx="4721942" cy="4976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 Narrow"/>
              <a:buNone/>
            </a:pPr>
            <a:r>
              <a:t/>
            </a:r>
            <a:endParaRPr b="0" i="1" sz="2000" u="none" cap="none" strike="noStrike">
              <a:solidFill>
                <a:srgbClr val="D5D6D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21"/>
          <p:cNvSpPr txBox="1"/>
          <p:nvPr>
            <p:ph idx="1" type="body"/>
          </p:nvPr>
        </p:nvSpPr>
        <p:spPr>
          <a:xfrm>
            <a:off x="594694" y="3993682"/>
            <a:ext cx="4721225" cy="722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D5D6D2"/>
              </a:buClr>
              <a:buSzPts val="2000"/>
              <a:buNone/>
              <a:defRPr i="0" sz="2000">
                <a:solidFill>
                  <a:srgbClr val="D5D6D2"/>
                </a:solidFill>
              </a:defRPr>
            </a:lvl1pPr>
            <a:lvl2pPr indent="-3683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i="1">
                <a:solidFill>
                  <a:schemeClr val="lt1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i="1">
                <a:solidFill>
                  <a:schemeClr val="lt1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i="1">
                <a:solidFill>
                  <a:schemeClr val="lt1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i="1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1"/>
          <p:cNvSpPr txBox="1"/>
          <p:nvPr>
            <p:ph idx="2" type="body"/>
          </p:nvPr>
        </p:nvSpPr>
        <p:spPr>
          <a:xfrm>
            <a:off x="594694" y="2675376"/>
            <a:ext cx="4721225" cy="414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E9CAE"/>
              </a:buClr>
              <a:buSzPts val="2400"/>
              <a:buNone/>
              <a:defRPr b="1" i="0">
                <a:solidFill>
                  <a:srgbClr val="5E9CAE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21"/>
          <p:cNvSpPr/>
          <p:nvPr>
            <p:ph idx="3" type="pic"/>
          </p:nvPr>
        </p:nvSpPr>
        <p:spPr>
          <a:xfrm>
            <a:off x="6574971" y="0"/>
            <a:ext cx="5617029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22"/>
          <p:cNvSpPr txBox="1"/>
          <p:nvPr>
            <p:ph type="title"/>
          </p:nvPr>
        </p:nvSpPr>
        <p:spPr>
          <a:xfrm>
            <a:off x="594285" y="902068"/>
            <a:ext cx="1112859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 Narrow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" type="body"/>
          </p:nvPr>
        </p:nvSpPr>
        <p:spPr>
          <a:xfrm>
            <a:off x="594285" y="3715783"/>
            <a:ext cx="1112859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i="0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23"/>
          <p:cNvSpPr txBox="1"/>
          <p:nvPr>
            <p:ph type="title"/>
          </p:nvPr>
        </p:nvSpPr>
        <p:spPr>
          <a:xfrm>
            <a:off x="838200" y="1628250"/>
            <a:ext cx="10515600" cy="366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 Narrow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 Slide">
  <p:cSld name="Thank You Slid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S17_Detroit_00198_Purple.jpg" id="71" name="Google Shape;71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25"/>
          <p:cNvSpPr txBox="1"/>
          <p:nvPr/>
        </p:nvSpPr>
        <p:spPr>
          <a:xfrm>
            <a:off x="484181" y="521339"/>
            <a:ext cx="11458504" cy="14311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ANY QUESTIONS?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rgbClr val="5E9CAE"/>
                </a:solidFill>
                <a:latin typeface="Arial Narrow"/>
                <a:ea typeface="Arial Narrow"/>
                <a:cs typeface="Arial Narrow"/>
                <a:sym typeface="Arial Narrow"/>
              </a:rPr>
              <a:t>THANK YOU!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25"/>
          <p:cNvPicPr preferRelativeResize="0"/>
          <p:nvPr/>
        </p:nvPicPr>
        <p:blipFill rotWithShape="1">
          <a:blip r:embed="rId3">
            <a:alphaModFix/>
          </a:blip>
          <a:srcRect b="0" l="-5093" r="0" t="0"/>
          <a:stretch/>
        </p:blipFill>
        <p:spPr>
          <a:xfrm>
            <a:off x="402772" y="4922865"/>
            <a:ext cx="1656873" cy="1479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 Info">
  <p:cSld name="End Slide Info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76638" y="5748050"/>
            <a:ext cx="858372" cy="757456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26"/>
          <p:cNvSpPr txBox="1"/>
          <p:nvPr>
            <p:ph type="title"/>
          </p:nvPr>
        </p:nvSpPr>
        <p:spPr>
          <a:xfrm>
            <a:off x="594284" y="2621487"/>
            <a:ext cx="11128595" cy="91182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 Narrow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6"/>
          <p:cNvSpPr txBox="1"/>
          <p:nvPr>
            <p:ph idx="1" type="body"/>
          </p:nvPr>
        </p:nvSpPr>
        <p:spPr>
          <a:xfrm>
            <a:off x="594285" y="3552958"/>
            <a:ext cx="1112859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b="1" i="0" sz="2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" type="body"/>
          </p:nvPr>
        </p:nvSpPr>
        <p:spPr>
          <a:xfrm>
            <a:off x="594285" y="1825625"/>
            <a:ext cx="11030906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200"/>
              <a:buChar char="•"/>
              <a:defRPr sz="2200">
                <a:solidFill>
                  <a:srgbClr val="262626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>
                <a:solidFill>
                  <a:srgbClr val="262626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>
                <a:solidFill>
                  <a:srgbClr val="262626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>
                <a:solidFill>
                  <a:srgbClr val="262626"/>
                </a:solidFill>
              </a:defRPr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>
                <a:solidFill>
                  <a:srgbClr val="26262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1" name="Google Shape;21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976638" y="5748050"/>
            <a:ext cx="830940" cy="757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Blank 1">
  <p:cSld name="2_Blank 1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/>
          <p:nvPr>
            <p:ph type="title"/>
          </p:nvPr>
        </p:nvSpPr>
        <p:spPr>
          <a:xfrm>
            <a:off x="609600" y="285750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 Narrow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 type="blank">
  <p:cSld name="BLANK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4"/>
          <p:cNvPicPr preferRelativeResize="0"/>
          <p:nvPr/>
        </p:nvPicPr>
        <p:blipFill rotWithShape="1">
          <a:blip r:embed="rId3">
            <a:alphaModFix/>
          </a:blip>
          <a:srcRect b="0" l="-5093" r="0" t="0"/>
          <a:stretch/>
        </p:blipFill>
        <p:spPr>
          <a:xfrm>
            <a:off x="4573005" y="3714826"/>
            <a:ext cx="2866690" cy="2559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5"/>
          <p:cNvSpPr txBox="1"/>
          <p:nvPr>
            <p:ph type="ctrTitle"/>
          </p:nvPr>
        </p:nvSpPr>
        <p:spPr>
          <a:xfrm>
            <a:off x="3625644" y="2295728"/>
            <a:ext cx="7086600" cy="257123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 Narrow"/>
              <a:buNone/>
              <a:defRPr b="1" i="0" sz="5000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5"/>
          <p:cNvSpPr txBox="1"/>
          <p:nvPr>
            <p:ph idx="1" type="subTitle"/>
          </p:nvPr>
        </p:nvSpPr>
        <p:spPr>
          <a:xfrm>
            <a:off x="3625644" y="5217820"/>
            <a:ext cx="7086600" cy="7000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800"/>
              <a:buNone/>
              <a:defRPr b="1" i="0" sz="38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1" name="Google Shape;3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9582" y="1224366"/>
            <a:ext cx="2013129" cy="18645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ebinar Sponsors Slide">
  <p:cSld name="Webinar Sponsors Slide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6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ebex Questions Slide">
  <p:cSld name="Webex Questions Slide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7"/>
          <p:cNvSpPr txBox="1"/>
          <p:nvPr>
            <p:ph type="title"/>
          </p:nvPr>
        </p:nvSpPr>
        <p:spPr>
          <a:xfrm>
            <a:off x="580547" y="206893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Slide">
  <p:cSld name="Panel Slid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/>
          <p:nvPr>
            <p:ph idx="2" type="pic"/>
          </p:nvPr>
        </p:nvSpPr>
        <p:spPr>
          <a:xfrm>
            <a:off x="9075737" y="2136990"/>
            <a:ext cx="2506663" cy="2957512"/>
          </a:xfrm>
          <a:prstGeom prst="rect">
            <a:avLst/>
          </a:prstGeom>
          <a:noFill/>
          <a:ln>
            <a:noFill/>
          </a:ln>
        </p:spPr>
      </p:sp>
      <p:sp>
        <p:nvSpPr>
          <p:cNvPr id="38" name="Google Shape;38;p18"/>
          <p:cNvSpPr/>
          <p:nvPr>
            <p:ph idx="3" type="pic"/>
          </p:nvPr>
        </p:nvSpPr>
        <p:spPr>
          <a:xfrm>
            <a:off x="6239403" y="2136990"/>
            <a:ext cx="2506663" cy="2957512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18"/>
          <p:cNvSpPr/>
          <p:nvPr>
            <p:ph idx="4" type="pic"/>
          </p:nvPr>
        </p:nvSpPr>
        <p:spPr>
          <a:xfrm>
            <a:off x="3445404" y="2136990"/>
            <a:ext cx="2506663" cy="2957512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8"/>
          <p:cNvSpPr/>
          <p:nvPr>
            <p:ph idx="5" type="pic"/>
          </p:nvPr>
        </p:nvSpPr>
        <p:spPr>
          <a:xfrm>
            <a:off x="609071" y="2136990"/>
            <a:ext cx="2506663" cy="2957512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p18"/>
          <p:cNvSpPr txBox="1"/>
          <p:nvPr>
            <p:ph idx="1" type="body"/>
          </p:nvPr>
        </p:nvSpPr>
        <p:spPr>
          <a:xfrm>
            <a:off x="609600" y="5235677"/>
            <a:ext cx="2506663" cy="383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41428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b="0" i="0" sz="14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6" type="body"/>
          </p:nvPr>
        </p:nvSpPr>
        <p:spPr>
          <a:xfrm>
            <a:off x="3450772" y="5235677"/>
            <a:ext cx="2501295" cy="383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41428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b="0" i="0" sz="14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8"/>
          <p:cNvSpPr txBox="1"/>
          <p:nvPr>
            <p:ph idx="7" type="body"/>
          </p:nvPr>
        </p:nvSpPr>
        <p:spPr>
          <a:xfrm>
            <a:off x="6244771" y="5235677"/>
            <a:ext cx="2501295" cy="383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41428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b="0" i="0" sz="14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8" type="body"/>
          </p:nvPr>
        </p:nvSpPr>
        <p:spPr>
          <a:xfrm>
            <a:off x="9081105" y="5235677"/>
            <a:ext cx="2501295" cy="383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41428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b="0" i="0" sz="14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8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(no logo)">
  <p:cSld name="Title and Content (no logo)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9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" type="body"/>
          </p:nvPr>
        </p:nvSpPr>
        <p:spPr>
          <a:xfrm>
            <a:off x="594285" y="1825625"/>
            <a:ext cx="11030906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200"/>
              <a:buChar char="•"/>
              <a:defRPr sz="2200">
                <a:solidFill>
                  <a:srgbClr val="262626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2000"/>
              <a:buChar char="•"/>
              <a:defRPr sz="2000">
                <a:solidFill>
                  <a:srgbClr val="262626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>
                <a:solidFill>
                  <a:srgbClr val="262626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>
                <a:solidFill>
                  <a:srgbClr val="262626"/>
                </a:solidFill>
              </a:defRPr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 sz="1800">
                <a:solidFill>
                  <a:srgbClr val="26262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1">
            <a:alphaModFix/>
          </a:blip>
          <a:srcRect b="1170" l="0" r="0" t="0"/>
          <a:stretch/>
        </p:blipFill>
        <p:spPr>
          <a:xfrm>
            <a:off x="0" y="0"/>
            <a:ext cx="121920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 Narrow"/>
              <a:buNone/>
              <a:defRPr b="1" i="0" sz="35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0"/>
          <p:cNvSpPr txBox="1"/>
          <p:nvPr>
            <p:ph idx="1" type="body"/>
          </p:nvPr>
        </p:nvSpPr>
        <p:spPr>
          <a:xfrm>
            <a:off x="594285" y="1825625"/>
            <a:ext cx="11030906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83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24.jpg"/><Relationship Id="rId9" Type="http://schemas.openxmlformats.org/officeDocument/2006/relationships/image" Target="../media/image19.png"/><Relationship Id="rId5" Type="http://schemas.openxmlformats.org/officeDocument/2006/relationships/image" Target="../media/image22.png"/><Relationship Id="rId6" Type="http://schemas.openxmlformats.org/officeDocument/2006/relationships/image" Target="../media/image15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2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23.png"/><Relationship Id="rId5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"/>
          <p:cNvSpPr txBox="1"/>
          <p:nvPr>
            <p:ph type="ctrTitle"/>
          </p:nvPr>
        </p:nvSpPr>
        <p:spPr>
          <a:xfrm>
            <a:off x="3549443" y="1683266"/>
            <a:ext cx="7680531" cy="257123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rial Narrow"/>
              <a:buNone/>
            </a:pPr>
            <a:r>
              <a:rPr lang="en-US"/>
              <a:t>Pancreatic Cancer</a:t>
            </a:r>
            <a:br>
              <a:rPr lang="en-US"/>
            </a:br>
            <a:r>
              <a:rPr lang="en-US" sz="4400">
                <a:solidFill>
                  <a:srgbClr val="5E9CAE"/>
                </a:solidFill>
              </a:rPr>
              <a:t>Be Aware, Reduce Your Risk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"/>
          <p:cNvSpPr txBox="1"/>
          <p:nvPr>
            <p:ph idx="1" type="body"/>
          </p:nvPr>
        </p:nvSpPr>
        <p:spPr>
          <a:xfrm>
            <a:off x="5464004" y="1825625"/>
            <a:ext cx="528577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9CAE"/>
              </a:buClr>
              <a:buSzPts val="2000"/>
              <a:buNone/>
            </a:pPr>
            <a:r>
              <a:rPr b="1" lang="en-US" sz="2000">
                <a:solidFill>
                  <a:srgbClr val="5E9CAE"/>
                </a:solidFill>
              </a:rPr>
              <a:t>The pancreas is a small organ in the abdomen located between the stomach and spine:</a:t>
            </a:r>
            <a:endParaRPr sz="20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1900"/>
              <a:buChar char="•"/>
            </a:pPr>
            <a:r>
              <a:rPr lang="en-US" sz="1900"/>
              <a:t>It helps us digest our food.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1900"/>
              <a:buChar char="•"/>
            </a:pPr>
            <a:r>
              <a:rPr lang="en-US" sz="1900"/>
              <a:t>And control our blood sugar levels.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E9CAE"/>
              </a:buClr>
              <a:buSzPts val="2000"/>
              <a:buNone/>
            </a:pPr>
            <a:r>
              <a:rPr b="1" lang="en-US" sz="2000">
                <a:solidFill>
                  <a:srgbClr val="5E9CAE"/>
                </a:solidFill>
              </a:rPr>
              <a:t>Cancer is an abnormal growth of cells in the pancreas: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1900"/>
              <a:buChar char="•"/>
            </a:pPr>
            <a:r>
              <a:rPr lang="en-US" sz="1900"/>
              <a:t>Cells form a mass called a tumor.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1900"/>
              <a:buChar char="•"/>
            </a:pPr>
            <a:r>
              <a:rPr lang="en-US" sz="1900"/>
              <a:t>The tumor affects the pancreas’ ability to do its job.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90E6F"/>
              </a:buClr>
              <a:buSzPts val="2000"/>
              <a:buNone/>
            </a:pPr>
            <a:r>
              <a:rPr lang="en-US" sz="2000">
                <a:solidFill>
                  <a:srgbClr val="490E6F"/>
                </a:solidFill>
              </a:rPr>
              <a:t>There are ways to reduce your risk for pancreatic cancer.</a:t>
            </a:r>
            <a:endParaRPr/>
          </a:p>
        </p:txBody>
      </p:sp>
      <p:pic>
        <p:nvPicPr>
          <p:cNvPr id="89" name="Google Shape;8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7158" y="1825625"/>
            <a:ext cx="3435781" cy="376070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 Narrow"/>
              <a:buNone/>
            </a:pPr>
            <a:r>
              <a:rPr lang="en-US"/>
              <a:t>About </a:t>
            </a:r>
            <a:r>
              <a:rPr lang="en-US">
                <a:solidFill>
                  <a:srgbClr val="5E9CAE"/>
                </a:solidFill>
              </a:rPr>
              <a:t>Pancreatic Cancer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g3795c63e52c_2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3795c63e52c_2_14"/>
          <p:cNvSpPr txBox="1"/>
          <p:nvPr/>
        </p:nvSpPr>
        <p:spPr>
          <a:xfrm>
            <a:off x="338667" y="190500"/>
            <a:ext cx="3666600" cy="3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1750" lIns="111750" spcFirstLastPara="1" rIns="111750" wrap="square" tIns="1117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11"/>
              <a:t> </a:t>
            </a:r>
            <a:endParaRPr sz="171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g3795c63e52c_2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6675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3795c63e52c_2_24"/>
          <p:cNvSpPr txBox="1"/>
          <p:nvPr/>
        </p:nvSpPr>
        <p:spPr>
          <a:xfrm>
            <a:off x="190500" y="257175"/>
            <a:ext cx="3750000" cy="3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2850" lIns="112850" spcFirstLastPara="1" rIns="112850" wrap="square" tIns="11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28"/>
              <a:t> </a:t>
            </a:r>
            <a:endParaRPr sz="1728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76638" y="5748050"/>
            <a:ext cx="830940" cy="757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88503" y="3359827"/>
            <a:ext cx="1839986" cy="2436904"/>
          </a:xfrm>
          <a:prstGeom prst="rect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2" name="Google Shape;112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1166" y="1833965"/>
            <a:ext cx="1870363" cy="2477137"/>
          </a:xfrm>
          <a:prstGeom prst="rect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3" name="Google Shape;113;p6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 Narrow"/>
              <a:buNone/>
            </a:pPr>
            <a:r>
              <a:rPr lang="en-US"/>
              <a:t>PanCAN’s </a:t>
            </a:r>
            <a:r>
              <a:rPr lang="en-US">
                <a:solidFill>
                  <a:srgbClr val="5E9CAE"/>
                </a:solidFill>
              </a:rPr>
              <a:t>Be Aware, Reduce Your Risk Toolkit</a:t>
            </a:r>
            <a:endParaRPr/>
          </a:p>
        </p:txBody>
      </p:sp>
      <p:sp>
        <p:nvSpPr>
          <p:cNvPr id="114" name="Google Shape;114;p6"/>
          <p:cNvSpPr txBox="1"/>
          <p:nvPr/>
        </p:nvSpPr>
        <p:spPr>
          <a:xfrm>
            <a:off x="5464004" y="1825625"/>
            <a:ext cx="528577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9CAE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5E9CAE"/>
                </a:solidFill>
                <a:latin typeface="Arial"/>
                <a:ea typeface="Arial"/>
                <a:cs typeface="Arial"/>
                <a:sym typeface="Arial"/>
              </a:rPr>
              <a:t>Contents of Toolkit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Poster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Fact sheet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Talking points for five-minute health talk and fact sheet or slide for visual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Social posts: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1" marL="685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LinkedIn posts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1" marL="685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Instagram posts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1" marL="685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X posts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778170" y="2821205"/>
            <a:ext cx="1684758" cy="9479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logo of a camera&#10;&#10;Description automatically generated" id="116" name="Google Shape;116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986608" y="2051598"/>
            <a:ext cx="411021" cy="4110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urple bird with black background&#10;&#10;Description automatically generated" id="117" name="Google Shape;117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661549" y="2056866"/>
            <a:ext cx="484924" cy="4057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urple letter on a black background&#10;&#10;Description automatically generated" id="118" name="Google Shape;118;p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10393" y="1997487"/>
            <a:ext cx="475028" cy="46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76638" y="5748050"/>
            <a:ext cx="830940" cy="75745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7"/>
          <p:cNvSpPr txBox="1"/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 Narrow"/>
              <a:buNone/>
            </a:pPr>
            <a:r>
              <a:rPr lang="en-US"/>
              <a:t>Pancreatic Cancer </a:t>
            </a:r>
            <a:r>
              <a:rPr lang="en-US">
                <a:solidFill>
                  <a:srgbClr val="5E9CAE"/>
                </a:solidFill>
              </a:rPr>
              <a:t>Awareness Activities</a:t>
            </a:r>
            <a:endParaRPr/>
          </a:p>
        </p:txBody>
      </p:sp>
      <p:sp>
        <p:nvSpPr>
          <p:cNvPr id="126" name="Google Shape;126;p7"/>
          <p:cNvSpPr txBox="1"/>
          <p:nvPr>
            <p:ph idx="1" type="body"/>
          </p:nvPr>
        </p:nvSpPr>
        <p:spPr>
          <a:xfrm>
            <a:off x="5464003" y="1825625"/>
            <a:ext cx="597714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9CAE"/>
              </a:buClr>
              <a:buSzPts val="2000"/>
              <a:buNone/>
            </a:pPr>
            <a:r>
              <a:rPr b="1" lang="en-US" sz="2000">
                <a:solidFill>
                  <a:srgbClr val="5E9CAE"/>
                </a:solidFill>
              </a:rPr>
              <a:t>Things we can do: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90E6F"/>
              </a:buClr>
              <a:buSzPts val="1900"/>
              <a:buChar char="•"/>
            </a:pPr>
            <a:r>
              <a:rPr b="1" lang="en-US" sz="1900">
                <a:solidFill>
                  <a:srgbClr val="490E6F"/>
                </a:solidFill>
              </a:rPr>
              <a:t>Put up the toolkit poster </a:t>
            </a:r>
            <a:r>
              <a:rPr lang="en-US" sz="1900">
                <a:solidFill>
                  <a:schemeClr val="dk1"/>
                </a:solidFill>
              </a:rPr>
              <a:t>to help raise awareness.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90E6F"/>
              </a:buClr>
              <a:buSzPts val="1900"/>
              <a:buChar char="•"/>
            </a:pPr>
            <a:r>
              <a:rPr b="1" lang="en-US" sz="1900">
                <a:solidFill>
                  <a:srgbClr val="490E6F"/>
                </a:solidFill>
              </a:rPr>
              <a:t>Provide a five-minute health talk </a:t>
            </a:r>
            <a:r>
              <a:rPr lang="en-US" sz="1900">
                <a:solidFill>
                  <a:schemeClr val="dk1"/>
                </a:solidFill>
              </a:rPr>
              <a:t>during a service.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90E6F"/>
              </a:buClr>
              <a:buSzPts val="1900"/>
              <a:buChar char="•"/>
            </a:pPr>
            <a:r>
              <a:rPr b="1" lang="en-US" sz="1900">
                <a:solidFill>
                  <a:srgbClr val="490E6F"/>
                </a:solidFill>
              </a:rPr>
              <a:t>Spread awareness on social media </a:t>
            </a:r>
            <a:r>
              <a:rPr lang="en-US" sz="1900">
                <a:solidFill>
                  <a:schemeClr val="dk1"/>
                </a:solidFill>
              </a:rPr>
              <a:t>using toolkit posts.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90E6F"/>
              </a:buClr>
              <a:buSzPts val="1900"/>
              <a:buChar char="•"/>
            </a:pPr>
            <a:r>
              <a:rPr b="1" lang="en-US" sz="1900">
                <a:solidFill>
                  <a:srgbClr val="490E6F"/>
                </a:solidFill>
              </a:rPr>
              <a:t>Host activities </a:t>
            </a:r>
            <a:r>
              <a:rPr lang="en-US" sz="1900">
                <a:solidFill>
                  <a:schemeClr val="dk1"/>
                </a:solidFill>
              </a:rPr>
              <a:t>to help our community make lifestyle choices that can help reduce their risk: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>
                <a:solidFill>
                  <a:schemeClr val="dk1"/>
                </a:solidFill>
              </a:rPr>
              <a:t>Healthy cooking class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>
                <a:solidFill>
                  <a:schemeClr val="dk1"/>
                </a:solidFill>
              </a:rPr>
              <a:t>Community walks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>
                <a:solidFill>
                  <a:schemeClr val="dk1"/>
                </a:solidFill>
              </a:rPr>
              <a:t>Mocktail recipe class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>
                <a:solidFill>
                  <a:schemeClr val="dk1"/>
                </a:solidFill>
              </a:rPr>
              <a:t>Smoking cessation classes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>
                <a:solidFill>
                  <a:schemeClr val="dk1"/>
                </a:solidFill>
              </a:rPr>
              <a:t>Weight loss support groups</a:t>
            </a:r>
            <a:endParaRPr/>
          </a:p>
        </p:txBody>
      </p:sp>
      <p:pic>
        <p:nvPicPr>
          <p:cNvPr descr="A group of people putting their hands together&#10;&#10;Description automatically generated" id="127" name="Google Shape;12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1586" y="1956184"/>
            <a:ext cx="3972514" cy="39725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"/>
          <p:cNvSpPr txBox="1"/>
          <p:nvPr/>
        </p:nvSpPr>
        <p:spPr>
          <a:xfrm>
            <a:off x="594285" y="386187"/>
            <a:ext cx="11031000" cy="96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 Narrow"/>
              <a:buNone/>
            </a:pPr>
            <a:r>
              <a:rPr b="1" i="0" lang="en-US" sz="35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3 Easy Ways to </a:t>
            </a:r>
            <a:r>
              <a:rPr b="1" i="0" lang="en-US" sz="3500" u="none" cap="none" strike="noStrike">
                <a:solidFill>
                  <a:srgbClr val="5E9CAE"/>
                </a:solidFill>
                <a:latin typeface="Arial Narrow"/>
                <a:ea typeface="Arial Narrow"/>
                <a:cs typeface="Arial Narrow"/>
                <a:sym typeface="Arial Narrow"/>
              </a:rPr>
              <a:t>Join Our Movement Locally!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8"/>
          <p:cNvSpPr txBox="1"/>
          <p:nvPr/>
        </p:nvSpPr>
        <p:spPr>
          <a:xfrm>
            <a:off x="594285" y="4727069"/>
            <a:ext cx="3434120" cy="15696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9CAE"/>
              </a:buClr>
              <a:buSzPts val="2400"/>
              <a:buFont typeface="Arial Narrow"/>
              <a:buNone/>
            </a:pPr>
            <a:r>
              <a:rPr b="1" i="0" lang="en-US" sz="2400" u="none" cap="none" strike="noStrike">
                <a:solidFill>
                  <a:srgbClr val="5E9CAE"/>
                </a:solidFill>
                <a:latin typeface="Arial Narrow"/>
                <a:ea typeface="Arial Narrow"/>
                <a:cs typeface="Arial Narrow"/>
                <a:sym typeface="Arial Narrow"/>
              </a:rPr>
              <a:t>Contact Patient Services</a:t>
            </a:r>
            <a:endParaRPr b="0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(866) 458-3286 or </a:t>
            </a:r>
            <a:r>
              <a:rPr b="1" i="0" lang="en-US" sz="2400" u="none" cap="none" strike="noStrike">
                <a:solidFill>
                  <a:srgbClr val="490E6F"/>
                </a:solidFill>
                <a:latin typeface="Arial Narrow"/>
                <a:ea typeface="Arial Narrow"/>
                <a:cs typeface="Arial Narrow"/>
                <a:sym typeface="Arial Narrow"/>
              </a:rPr>
              <a:t>patientservices@</a:t>
            </a:r>
            <a:endParaRPr b="1" i="0" sz="2400" u="none" cap="none" strike="noStrike">
              <a:solidFill>
                <a:srgbClr val="490E6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490E6F"/>
                </a:solidFill>
                <a:latin typeface="Arial Narrow"/>
                <a:ea typeface="Arial Narrow"/>
                <a:cs typeface="Arial Narrow"/>
                <a:sym typeface="Arial Narrow"/>
              </a:rPr>
              <a:t>pancan.org</a:t>
            </a:r>
            <a:endParaRPr b="1" i="0" sz="2400" u="none" cap="none" strike="noStrike">
              <a:solidFill>
                <a:srgbClr val="490E6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35" name="Google Shape;135;p8"/>
          <p:cNvSpPr txBox="1"/>
          <p:nvPr/>
        </p:nvSpPr>
        <p:spPr>
          <a:xfrm>
            <a:off x="4078652" y="4727069"/>
            <a:ext cx="3604906" cy="12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5E9CAE"/>
                </a:solidFill>
                <a:latin typeface="Arial Narrow"/>
                <a:ea typeface="Arial Narrow"/>
                <a:cs typeface="Arial Narrow"/>
                <a:sym typeface="Arial Narrow"/>
              </a:rPr>
              <a:t>Volunteer with us! </a:t>
            </a:r>
            <a:r>
              <a:rPr b="1" i="0" lang="en-US" sz="24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https://www.pancan.org/get-involved</a:t>
            </a:r>
            <a:endParaRPr b="1" i="0" sz="1800" u="none" cap="none" strike="noStrike">
              <a:solidFill>
                <a:schemeClr val="dk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36" name="Google Shape;136;p8"/>
          <p:cNvSpPr txBox="1"/>
          <p:nvPr/>
        </p:nvSpPr>
        <p:spPr>
          <a:xfrm>
            <a:off x="8284644" y="4727069"/>
            <a:ext cx="3442800" cy="8309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9CAE"/>
              </a:buClr>
              <a:buSzPts val="2400"/>
              <a:buFont typeface="Arial Narrow"/>
              <a:buNone/>
            </a:pPr>
            <a:r>
              <a:rPr b="1" i="0" lang="en-US" sz="2400" u="none" cap="none" strike="noStrike">
                <a:solidFill>
                  <a:srgbClr val="5E9CAE"/>
                </a:solidFill>
                <a:latin typeface="Arial Narrow"/>
                <a:ea typeface="Arial Narrow"/>
                <a:cs typeface="Arial Narrow"/>
                <a:sym typeface="Arial Narrow"/>
              </a:rPr>
              <a:t>Register for PurpleStride </a:t>
            </a:r>
            <a:r>
              <a:rPr b="1" i="0" lang="en-US" sz="24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purplestride.org</a:t>
            </a:r>
            <a:endParaRPr b="1" i="0" sz="2400" u="none" cap="none" strike="noStrike">
              <a:solidFill>
                <a:schemeClr val="dk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descr="A white line on a purple circle&#10;&#10;AI-generated content may be incorrect." id="137" name="Google Shape;13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0748" y="2363525"/>
            <a:ext cx="2015613" cy="2025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81947" y="2312061"/>
            <a:ext cx="2015613" cy="20254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white line drawing of a shoe&#10;&#10;AI-generated content may be incorrect." id="139" name="Google Shape;139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11842" y="2312060"/>
            <a:ext cx="2005781" cy="20254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"/>
          <p:cNvSpPr txBox="1"/>
          <p:nvPr/>
        </p:nvSpPr>
        <p:spPr>
          <a:xfrm>
            <a:off x="0" y="1452987"/>
            <a:ext cx="12192000" cy="1642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000"/>
              <a:buFont typeface="Arial Narrow"/>
              <a:buNone/>
            </a:pPr>
            <a:r>
              <a:rPr b="1" i="0" lang="en-US" sz="4000" u="none" cap="none" strike="noStrike">
                <a:solidFill>
                  <a:srgbClr val="F2F2F2"/>
                </a:solidFill>
                <a:latin typeface="Arial Narrow"/>
                <a:ea typeface="Arial Narrow"/>
                <a:cs typeface="Arial Narrow"/>
                <a:sym typeface="Arial Narrow"/>
              </a:rPr>
              <a:t>Empower, Educate, and Inspire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5E9CAE"/>
              </a:buClr>
              <a:buSzPts val="3600"/>
              <a:buFont typeface="Arial Narrow"/>
              <a:buNone/>
            </a:pPr>
            <a:r>
              <a:rPr b="1" i="0" lang="en-US" sz="3600" u="none" cap="none" strike="noStrike">
                <a:solidFill>
                  <a:srgbClr val="5E9CAE"/>
                </a:solidFill>
                <a:latin typeface="Arial Narrow"/>
                <a:ea typeface="Arial Narrow"/>
                <a:cs typeface="Arial Narrow"/>
                <a:sym typeface="Arial Narrow"/>
              </a:rPr>
              <a:t>Pancreatic Cancer: Be Aware, Reduce Your Risk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 Narrow"/>
              <a:buNone/>
            </a:pPr>
            <a:r>
              <a:rPr b="1" i="0" lang="en-US" sz="3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pancan.org/ReduceYourRisk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PanCAN Color Theme 1">
      <a:dk1>
        <a:srgbClr val="000000"/>
      </a:dk1>
      <a:lt1>
        <a:srgbClr val="FFFFFF"/>
      </a:lt1>
      <a:dk2>
        <a:srgbClr val="490E6F"/>
      </a:dk2>
      <a:lt2>
        <a:srgbClr val="FFFFFF"/>
      </a:lt2>
      <a:accent1>
        <a:srgbClr val="5E9CAE"/>
      </a:accent1>
      <a:accent2>
        <a:srgbClr val="490E6F"/>
      </a:accent2>
      <a:accent3>
        <a:srgbClr val="747678"/>
      </a:accent3>
      <a:accent4>
        <a:srgbClr val="D5D6D2"/>
      </a:accent4>
      <a:accent5>
        <a:srgbClr val="5E9CAE"/>
      </a:accent5>
      <a:accent6>
        <a:srgbClr val="490E6F"/>
      </a:accent6>
      <a:hlink>
        <a:srgbClr val="5E9CAE"/>
      </a:hlink>
      <a:folHlink>
        <a:srgbClr val="490E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2020-05-05T19:14:59Z</dcterms:created>
  <dc:creator>Sydney Fajardo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0x0101000E365925D7AE7A45AC6E0CCBE8638F8D</vt:lpwstr>
  </property>
  <property fmtid="{D5CDD505-2E9C-101B-9397-08002B2CF9AE}" pid="3" name="Order">
    <vt:r8>2624600.0</vt:r8>
  </property>
  <property fmtid="{D5CDD505-2E9C-101B-9397-08002B2CF9AE}" pid="4" name="MediaServiceImageTags">
    <vt:lpwstr/>
  </property>
</Properties>
</file>